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2" r:id="rId5"/>
    <p:sldMasterId id="2147483675" r:id="rId6"/>
  </p:sldMasterIdLst>
  <p:notesMasterIdLst>
    <p:notesMasterId r:id="rId32"/>
  </p:notesMasterIdLst>
  <p:sldIdLst>
    <p:sldId id="295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82" r:id="rId17"/>
    <p:sldId id="296" r:id="rId18"/>
    <p:sldId id="288" r:id="rId19"/>
    <p:sldId id="297" r:id="rId20"/>
    <p:sldId id="298" r:id="rId21"/>
    <p:sldId id="300" r:id="rId22"/>
    <p:sldId id="299" r:id="rId23"/>
    <p:sldId id="319" r:id="rId24"/>
    <p:sldId id="320" r:id="rId25"/>
    <p:sldId id="321" r:id="rId26"/>
    <p:sldId id="322" r:id="rId27"/>
    <p:sldId id="323" r:id="rId28"/>
    <p:sldId id="310" r:id="rId29"/>
    <p:sldId id="313" r:id="rId30"/>
    <p:sldId id="31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955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5924A1-7146-4D11-B018-5E91E97404C9}" v="318" dt="2020-01-07T17:10:51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19"/>
    <p:restoredTop sz="94231"/>
  </p:normalViewPr>
  <p:slideViewPr>
    <p:cSldViewPr snapToGrid="0" snapToObjects="1">
      <p:cViewPr varScale="1">
        <p:scale>
          <a:sx n="106" d="100"/>
          <a:sy n="106" d="100"/>
        </p:scale>
        <p:origin x="75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2508974116757997E-2"/>
          <c:y val="2.72222500437042E-2"/>
          <c:w val="0.71779413137150905"/>
          <c:h val="0.85086682871609798"/>
        </c:manualLayout>
      </c:layout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10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23-4680-8B61-E36CCD8FE9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A23-4680-8B61-E36CCD8FE9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val>
            <c:numRef>
              <c:f>Sheet1!$D$2:$D$6</c:f>
              <c:numCache>
                <c:formatCode>General</c:formatCode>
                <c:ptCount val="5"/>
                <c:pt idx="0">
                  <c:v>8</c:v>
                </c:pt>
                <c:pt idx="1">
                  <c:v>10</c:v>
                </c:pt>
                <c:pt idx="2">
                  <c:v>16</c:v>
                </c:pt>
                <c:pt idx="3">
                  <c:v>16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A23-4680-8B61-E36CCD8FE98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val>
            <c:numRef>
              <c:f>Sheet1!$E$2:$E$6</c:f>
              <c:numCache>
                <c:formatCode>General</c:formatCode>
                <c:ptCount val="5"/>
                <c:pt idx="0">
                  <c:v>18</c:v>
                </c:pt>
                <c:pt idx="1">
                  <c:v>22</c:v>
                </c:pt>
                <c:pt idx="2">
                  <c:v>16</c:v>
                </c:pt>
                <c:pt idx="3">
                  <c:v>18</c:v>
                </c:pt>
                <c:pt idx="4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A23-4680-8B61-E36CCD8FE9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675079968"/>
        <c:axId val="-675077136"/>
      </c:areaChart>
      <c:catAx>
        <c:axId val="-675079968"/>
        <c:scaling>
          <c:orientation val="minMax"/>
        </c:scaling>
        <c:delete val="0"/>
        <c:axPos val="b"/>
        <c:numFmt formatCode="0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75077136"/>
        <c:crosses val="autoZero"/>
        <c:auto val="1"/>
        <c:lblAlgn val="ctr"/>
        <c:lblOffset val="100"/>
        <c:noMultiLvlLbl val="0"/>
      </c:catAx>
      <c:valAx>
        <c:axId val="-675077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750799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82633102597429198"/>
          <c:y val="0.31219756749751398"/>
          <c:w val="0.110434649992375"/>
          <c:h val="0.2824403829972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6834441056563897E-2"/>
          <c:y val="3.3583708165233199E-2"/>
          <c:w val="0.651859689413823"/>
          <c:h val="0.91648758725496604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964-4384-9F08-9C124649BA7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964-4384-9F08-9C124649BA7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964-4384-9F08-9C124649BA7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964-4384-9F08-9C124649BA70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964-4384-9F08-9C124649BA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6994942038495195"/>
          <c:y val="0.32817553876139499"/>
          <c:w val="0.206649305555556"/>
          <c:h val="0.291044069007124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92CE9-867F-8C44-ABF6-7B2AFF86868A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58B31-B1A7-3241-87E0-A60BBEFB7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9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2442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1661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 I’m only focusing on the first four – and not SQL Server Machine Learning Services – either transition a strikethrough the last point or bold the first four points</a:t>
            </a:r>
          </a:p>
          <a:p>
            <a:endParaRPr lang="en-US"/>
          </a:p>
          <a:p>
            <a:r>
              <a:rPr lang="en-US"/>
              <a:t>Questions:</a:t>
            </a:r>
          </a:p>
          <a:p>
            <a:r>
              <a:rPr lang="en-US"/>
              <a:t>How does something like Cognitive Services fit into the picture?</a:t>
            </a:r>
          </a:p>
          <a:p>
            <a:r>
              <a:rPr lang="en-US"/>
              <a:t>Are folks going to ask about ML.NET? https://medium.com/datadriveninvestor/6-reasons-microsoft-has-become-the-go-to-for-machine-learning-e642864ef5f5#425e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72195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676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 I’m only focusing on the first four – and not SQL Server Machine Learning Services – either transition a strikethrough the last point or bold the first four points</a:t>
            </a:r>
          </a:p>
          <a:p>
            <a:endParaRPr lang="en-US"/>
          </a:p>
          <a:p>
            <a:r>
              <a:rPr lang="en-US"/>
              <a:t>Questions:</a:t>
            </a:r>
          </a:p>
          <a:p>
            <a:r>
              <a:rPr lang="en-US"/>
              <a:t>How does something like Cognitive Services fit into the picture?</a:t>
            </a:r>
          </a:p>
          <a:p>
            <a:r>
              <a:rPr lang="en-US"/>
              <a:t>Are folks going to ask about ML.NET? https://medium.com/datadriveninvestor/6-reasons-microsoft-has-become-the-go-to-for-machine-learning-e642864ef5f5#425e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12210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731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1549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6A3605-7A28-403B-8AF8-3C2A1E6645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1270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3471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BD950D3-DA1E-4FF2-BCDB-2952E0DE45D2}" type="datetime8">
              <a:rPr lang="en-US" smtClean="0"/>
              <a:t>1/7/2020 12:20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35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1691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Choose the right Azure machine learning product for the task at hand</a:t>
            </a:r>
          </a:p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	- do you need to deploy the model and constantly monitor and update it?</a:t>
            </a:r>
          </a:p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	- do you need to choose among a selection of models?</a:t>
            </a:r>
          </a:p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Right-size the Azure machine learning services to fit your data science team</a:t>
            </a:r>
          </a:p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	- Are you going to do ETL in Azure Data Factory or in Azure Databricks?</a:t>
            </a:r>
          </a:p>
          <a:p>
            <a:r>
              <a:rPr lang="en-US" sz="1200">
                <a:latin typeface="Arial Nova Light" panose="020B0304020202020204" pitchFamily="34" charset="0"/>
                <a:cs typeface="Arial" panose="020B0604020202020204" pitchFamily="34" charset="0"/>
              </a:rPr>
              <a:t>	- Which service is right if I only have one data scientist?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6A3605-7A28-403B-8AF8-3C2A1E6645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3494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E6A3605-7A28-403B-8AF8-3C2A1E66453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1439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D65AC4-17B0-4E19-8496-B264E70A18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630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 I’m only focusing on the first four – and not SQL Server Machine Learning Services – either transition a strikethrough the last point or bold the first four points</a:t>
            </a:r>
          </a:p>
          <a:p>
            <a:endParaRPr lang="en-US"/>
          </a:p>
          <a:p>
            <a:r>
              <a:rPr lang="en-US"/>
              <a:t>Questions:</a:t>
            </a:r>
          </a:p>
          <a:p>
            <a:r>
              <a:rPr lang="en-US"/>
              <a:t>How does something like Cognitive Services fit into the picture?</a:t>
            </a:r>
          </a:p>
          <a:p>
            <a:r>
              <a:rPr lang="en-US"/>
              <a:t>Are folks going to ask about ML.NET? https://medium.com/datadriveninvestor/6-reasons-microsoft-has-become-the-go-to-for-machine-learning-e642864ef5f5#425e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9878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 I’m only focusing on the first four – and not SQL Server Machine Learning Services – either transition a strikethrough the last point or bold the first four points</a:t>
            </a:r>
          </a:p>
          <a:p>
            <a:endParaRPr lang="en-US"/>
          </a:p>
          <a:p>
            <a:r>
              <a:rPr lang="en-US"/>
              <a:t>Questions:</a:t>
            </a:r>
          </a:p>
          <a:p>
            <a:r>
              <a:rPr lang="en-US"/>
              <a:t>How does something like Cognitive Services fit into the picture?</a:t>
            </a:r>
          </a:p>
          <a:p>
            <a:r>
              <a:rPr lang="en-US"/>
              <a:t>Are folks going to ask about ML.NET? https://medium.com/datadriveninvestor/6-reasons-microsoft-has-become-the-go-to-for-machine-learning-e642864ef5f5#425e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0984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Since I’m only focusing on the first four – and not SQL Server Machine Learning Services – either transition a strikethrough the last point or bold the first four points</a:t>
            </a:r>
          </a:p>
          <a:p>
            <a:endParaRPr lang="en-US"/>
          </a:p>
          <a:p>
            <a:r>
              <a:rPr lang="en-US"/>
              <a:t>Questions:</a:t>
            </a:r>
          </a:p>
          <a:p>
            <a:r>
              <a:rPr lang="en-US"/>
              <a:t>How does something like Cognitive Services fit into the picture?</a:t>
            </a:r>
          </a:p>
          <a:p>
            <a:r>
              <a:rPr lang="en-US"/>
              <a:t>Are folks going to ask about ML.NET? https://medium.com/datadriveninvestor/6-reasons-microsoft-has-become-the-go-to-for-machine-learning-e642864ef5f5#425e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BC09E2-74E2-4A94-A90D-2849BC7586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7248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2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180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944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Note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838200" y="1373872"/>
            <a:ext cx="10515600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193410"/>
            <a:ext cx="12192001" cy="664591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+mn-lt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26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FC745-51F2-4919-B57F-1E14B4D9BB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838FC-E0BE-41B6-8E74-4F9BBE1498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0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8D869-CDD7-493F-97D8-7F8B25526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DC588-97BB-4E1A-99D2-08C64FA81B05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2290E-F88C-4933-A7D8-FBF08B69A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3B4D6-F3CB-4E1F-9DFF-6CA4405B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22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4A075-C1FC-4B74-8F1B-DE169E5A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DA9D0-545C-43A0-B95C-28F36C5BC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12FB3-78B2-467D-9859-D8D32E3E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5E46A-9485-4674-BFE8-BC317859CECD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BDB83-89B5-411C-B538-1AAC6BA5F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E95AE-0171-4E57-8155-DE538E06D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663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26F6-255A-4EC4-BAC1-11A47F416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DB526-6EFB-4C4A-84EC-44ADCB313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06D33-B39C-4546-B297-09173D0CC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65DF4-3D9E-41BF-8F1B-DEC883FD1084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2DF5A-DCB0-4671-A61D-7826CFD78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2DDFF-3F6C-4D54-A707-9E251BEFC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87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E522-FB94-43AD-B9FF-B647A13C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7539E-227B-44DE-BE84-3F40B15768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A6DA1-3A67-432E-902E-469892010F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693EB-6CF3-4CCC-BEF6-A6B6ECF9A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F099B-FB71-4AD4-96C2-2202DCDAB9AB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C79E2-FE31-47BC-A7E0-79F791E2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E1DAE-5398-4367-961D-0B903B97A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1896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F8341-D33E-447D-B52F-563A51CC9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B2751-2114-498E-AB58-A6739DB7D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05DBB-1679-4011-B200-BB9B27E94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44B8FF-DB13-4A8F-81E8-37880237D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0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FACBE8-1F11-44AD-9BB9-E08CE742C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728E03-85A8-4CA5-97F4-EAE47C95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38132-1896-4DA7-B942-F4A38904BBCB}" type="datetime1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CA865C-3E80-4543-B65A-C0E1E05DC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D64735-6236-4FC3-A8D2-D30F9EEC0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911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7E647-EF0E-49D4-AEBA-0635597F3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8640C-A49D-4AD8-9DF6-F17D7784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4F07-D07E-4430-AAF1-318574C7D5CC}" type="datetime1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EF1AF5-91EF-4A44-89CD-CFDD3C9F3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FF1D0-9C32-429C-AD80-6F0A35E78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41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CC52F8-D762-4CE6-B34C-C740CD9C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309D2-FCB1-4E1F-940D-747E7AC643BA}" type="datetime1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E1AF78-0A72-4DF2-BCA6-C9BFCC57F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E68309-5463-4FDD-8A83-19681BC10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01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822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E4AE6-1FC3-4D00-9976-CC61C3D69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8FC06-4123-4AA8-A5E2-9E8E20358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616C6-CE75-4265-909A-537742CF3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B3DED-0281-480A-A828-DFBD3FE9F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1BD02-F801-40BC-AE5B-3CB788BE1AA0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06312-4E54-4FFF-B9F1-0CCA309D6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D7EA1-6676-433D-97CF-7E0848D32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5523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52054-23C3-40F0-891A-990A816F8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46ADCC-0403-4CE4-96BE-EE8A768F1A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0A77C7-9CD7-4BA1-A263-4D9B2DF31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0"/>
            </a:lvl2pPr>
            <a:lvl3pPr marL="914423" indent="0">
              <a:buNone/>
              <a:defRPr sz="1200"/>
            </a:lvl3pPr>
            <a:lvl4pPr marL="1371634" indent="0">
              <a:buNone/>
              <a:defRPr sz="1000"/>
            </a:lvl4pPr>
            <a:lvl5pPr marL="1828846" indent="0">
              <a:buNone/>
              <a:defRPr sz="1000"/>
            </a:lvl5pPr>
            <a:lvl6pPr marL="2286057" indent="0">
              <a:buNone/>
              <a:defRPr sz="1000"/>
            </a:lvl6pPr>
            <a:lvl7pPr marL="2743268" indent="0">
              <a:buNone/>
              <a:defRPr sz="1000"/>
            </a:lvl7pPr>
            <a:lvl8pPr marL="3200480" indent="0">
              <a:buNone/>
              <a:defRPr sz="1000"/>
            </a:lvl8pPr>
            <a:lvl9pPr marL="365769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A8BF9-F562-459D-BEFE-6FE13DFC9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4FD1-7D35-41E0-910A-D90AA98E1F07}" type="datetime1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0C882-9F4C-495F-AF41-74A677085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CEC48-F224-4B86-A168-8F4D960A9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128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71D1-3682-4627-BA3F-0EADE5893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C630C-6719-4B9F-9B7E-0F2EACFD5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BF3690-1986-4617-9F0E-7C65A8520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39AB-2CA1-44B7-AA52-EC36B88535BD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4642E-1691-4060-A11C-3CE039259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D1D6F-DC84-4A3C-8F99-93B7BD890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81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A26B84-D44B-4B66-BAC0-5BDDDFF69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7A2F1-E904-4706-9155-76F72E7F8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C7E49-F127-4873-A2D7-B5875AD3E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9F6E4-176E-433E-AE48-9A57FD393191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D6493-8468-45B3-8AE3-F963271C7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CB276-F9DE-4ABC-B0F6-1DCC06BD9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83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878771C-6637-DB44-AA2C-798BBBCB48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0"/>
            <a:ext cx="12223812" cy="6858000"/>
          </a:xfrm>
          <a:prstGeom prst="rect">
            <a:avLst/>
          </a:prstGeom>
          <a:solidFill>
            <a:schemeClr val="accent3"/>
          </a:solidFill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58DF1D-1267-470F-9798-65584B3CEA8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" y="-1"/>
            <a:ext cx="12223038" cy="68763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78FBAA-2888-634D-B92A-2B9FC024FB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583"/>
          <a:stretch/>
        </p:blipFill>
        <p:spPr>
          <a:xfrm>
            <a:off x="8232124" y="579908"/>
            <a:ext cx="3991692" cy="509034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47742" y="1338318"/>
            <a:ext cx="5927545" cy="94220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>
              <a:defRPr lang="en-US" sz="7200" b="0" i="0" dirty="0">
                <a:solidFill>
                  <a:schemeClr val="bg2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lvl="0"/>
            <a:r>
              <a:rPr lang="en-CA"/>
              <a:t>Questions?</a:t>
            </a:r>
            <a:endParaRPr lang="en-US"/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C1A65FC1-100B-B44F-BE3D-AA9185B33F1C}"/>
              </a:ext>
            </a:extLst>
          </p:cNvPr>
          <p:cNvSpPr/>
          <p:nvPr userDrawn="1"/>
        </p:nvSpPr>
        <p:spPr>
          <a:xfrm rot="5400000" flipH="1">
            <a:off x="5239701" y="-126648"/>
            <a:ext cx="1758209" cy="12243177"/>
          </a:xfrm>
          <a:custGeom>
            <a:avLst/>
            <a:gdLst>
              <a:gd name="connsiteX0" fmla="*/ 0 w 4315938"/>
              <a:gd name="connsiteY0" fmla="*/ 9144002 h 9144002"/>
              <a:gd name="connsiteX1" fmla="*/ 1078985 w 4315938"/>
              <a:gd name="connsiteY1" fmla="*/ 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4315938"/>
              <a:gd name="connsiteY0" fmla="*/ 9144002 h 9144002"/>
              <a:gd name="connsiteX1" fmla="*/ 3066811 w 4315938"/>
              <a:gd name="connsiteY1" fmla="*/ 548640 h 9144002"/>
              <a:gd name="connsiteX2" fmla="*/ 4315938 w 4315938"/>
              <a:gd name="connsiteY2" fmla="*/ 0 h 9144002"/>
              <a:gd name="connsiteX3" fmla="*/ 3236954 w 4315938"/>
              <a:gd name="connsiteY3" fmla="*/ 9144002 h 9144002"/>
              <a:gd name="connsiteX4" fmla="*/ 0 w 4315938"/>
              <a:gd name="connsiteY4" fmla="*/ 9144002 h 9144002"/>
              <a:gd name="connsiteX0" fmla="*/ 0 w 1532981"/>
              <a:gd name="connsiteY0" fmla="*/ 8436336 h 9144002"/>
              <a:gd name="connsiteX1" fmla="*/ 283854 w 1532981"/>
              <a:gd name="connsiteY1" fmla="*/ 548640 h 9144002"/>
              <a:gd name="connsiteX2" fmla="*/ 1532981 w 1532981"/>
              <a:gd name="connsiteY2" fmla="*/ 0 h 9144002"/>
              <a:gd name="connsiteX3" fmla="*/ 453997 w 1532981"/>
              <a:gd name="connsiteY3" fmla="*/ 9144002 h 9144002"/>
              <a:gd name="connsiteX4" fmla="*/ 0 w 1532981"/>
              <a:gd name="connsiteY4" fmla="*/ 8436336 h 9144002"/>
              <a:gd name="connsiteX0" fmla="*/ 0 w 1413712"/>
              <a:gd name="connsiteY0" fmla="*/ 9167859 h 9167859"/>
              <a:gd name="connsiteX1" fmla="*/ 164585 w 1413712"/>
              <a:gd name="connsiteY1" fmla="*/ 548640 h 9167859"/>
              <a:gd name="connsiteX2" fmla="*/ 1413712 w 1413712"/>
              <a:gd name="connsiteY2" fmla="*/ 0 h 9167859"/>
              <a:gd name="connsiteX3" fmla="*/ 334728 w 1413712"/>
              <a:gd name="connsiteY3" fmla="*/ 9144002 h 9167859"/>
              <a:gd name="connsiteX4" fmla="*/ 0 w 1413712"/>
              <a:gd name="connsiteY4" fmla="*/ 9167859 h 9167859"/>
              <a:gd name="connsiteX0" fmla="*/ 2394 w 1416106"/>
              <a:gd name="connsiteY0" fmla="*/ 9191717 h 9191717"/>
              <a:gd name="connsiteX1" fmla="*/ 0 w 1416106"/>
              <a:gd name="connsiteY1" fmla="*/ 0 h 9191717"/>
              <a:gd name="connsiteX2" fmla="*/ 1416106 w 1416106"/>
              <a:gd name="connsiteY2" fmla="*/ 23858 h 9191717"/>
              <a:gd name="connsiteX3" fmla="*/ 337122 w 1416106"/>
              <a:gd name="connsiteY3" fmla="*/ 9167860 h 9191717"/>
              <a:gd name="connsiteX4" fmla="*/ 2394 w 1416106"/>
              <a:gd name="connsiteY4" fmla="*/ 9191717 h 9191717"/>
              <a:gd name="connsiteX0" fmla="*/ 154349 w 1416106"/>
              <a:gd name="connsiteY0" fmla="*/ 8989111 h 9167860"/>
              <a:gd name="connsiteX1" fmla="*/ 0 w 1416106"/>
              <a:gd name="connsiteY1" fmla="*/ 0 h 9167860"/>
              <a:gd name="connsiteX2" fmla="*/ 1416106 w 1416106"/>
              <a:gd name="connsiteY2" fmla="*/ 23858 h 9167860"/>
              <a:gd name="connsiteX3" fmla="*/ 337122 w 1416106"/>
              <a:gd name="connsiteY3" fmla="*/ 9167860 h 9167860"/>
              <a:gd name="connsiteX4" fmla="*/ 154349 w 1416106"/>
              <a:gd name="connsiteY4" fmla="*/ 8989111 h 9167860"/>
              <a:gd name="connsiteX0" fmla="*/ 103697 w 1416106"/>
              <a:gd name="connsiteY0" fmla="*/ 9170012 h 9170012"/>
              <a:gd name="connsiteX1" fmla="*/ 0 w 1416106"/>
              <a:gd name="connsiteY1" fmla="*/ 0 h 9170012"/>
              <a:gd name="connsiteX2" fmla="*/ 1416106 w 1416106"/>
              <a:gd name="connsiteY2" fmla="*/ 23858 h 9170012"/>
              <a:gd name="connsiteX3" fmla="*/ 337122 w 1416106"/>
              <a:gd name="connsiteY3" fmla="*/ 9167860 h 9170012"/>
              <a:gd name="connsiteX4" fmla="*/ 103697 w 1416106"/>
              <a:gd name="connsiteY4" fmla="*/ 9170012 h 9170012"/>
              <a:gd name="connsiteX0" fmla="*/ 0 w 1312409"/>
              <a:gd name="connsiteY0" fmla="*/ 9170014 h 9170014"/>
              <a:gd name="connsiteX1" fmla="*/ 55493 w 1312409"/>
              <a:gd name="connsiteY1" fmla="*/ 0 h 9170014"/>
              <a:gd name="connsiteX2" fmla="*/ 1312409 w 1312409"/>
              <a:gd name="connsiteY2" fmla="*/ 23860 h 9170014"/>
              <a:gd name="connsiteX3" fmla="*/ 233425 w 1312409"/>
              <a:gd name="connsiteY3" fmla="*/ 9167862 h 9170014"/>
              <a:gd name="connsiteX4" fmla="*/ 0 w 1312409"/>
              <a:gd name="connsiteY4" fmla="*/ 9170014 h 9170014"/>
              <a:gd name="connsiteX0" fmla="*/ 0 w 1312409"/>
              <a:gd name="connsiteY0" fmla="*/ 9162778 h 9162778"/>
              <a:gd name="connsiteX1" fmla="*/ 12078 w 1312409"/>
              <a:gd name="connsiteY1" fmla="*/ 0 h 9162778"/>
              <a:gd name="connsiteX2" fmla="*/ 1312409 w 1312409"/>
              <a:gd name="connsiteY2" fmla="*/ 16624 h 9162778"/>
              <a:gd name="connsiteX3" fmla="*/ 233425 w 1312409"/>
              <a:gd name="connsiteY3" fmla="*/ 9160626 h 9162778"/>
              <a:gd name="connsiteX4" fmla="*/ 0 w 1312409"/>
              <a:gd name="connsiteY4" fmla="*/ 9162778 h 9162778"/>
              <a:gd name="connsiteX0" fmla="*/ 2394 w 1314803"/>
              <a:gd name="connsiteY0" fmla="*/ 9155544 h 9155544"/>
              <a:gd name="connsiteX1" fmla="*/ 0 w 1314803"/>
              <a:gd name="connsiteY1" fmla="*/ 0 h 9155544"/>
              <a:gd name="connsiteX2" fmla="*/ 1314803 w 1314803"/>
              <a:gd name="connsiteY2" fmla="*/ 9390 h 9155544"/>
              <a:gd name="connsiteX3" fmla="*/ 235819 w 1314803"/>
              <a:gd name="connsiteY3" fmla="*/ 9153392 h 9155544"/>
              <a:gd name="connsiteX4" fmla="*/ 2394 w 1314803"/>
              <a:gd name="connsiteY4" fmla="*/ 9155544 h 915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4803" h="9155544">
                <a:moveTo>
                  <a:pt x="2394" y="9155544"/>
                </a:moveTo>
                <a:lnTo>
                  <a:pt x="0" y="0"/>
                </a:lnTo>
                <a:lnTo>
                  <a:pt x="1314803" y="9390"/>
                </a:lnTo>
                <a:lnTo>
                  <a:pt x="235819" y="9153392"/>
                </a:lnTo>
                <a:lnTo>
                  <a:pt x="2394" y="9155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A9656F-8805-4554-BA25-CEA84363652D}"/>
              </a:ext>
            </a:extLst>
          </p:cNvPr>
          <p:cNvSpPr/>
          <p:nvPr userDrawn="1"/>
        </p:nvSpPr>
        <p:spPr>
          <a:xfrm>
            <a:off x="6658044" y="6339837"/>
            <a:ext cx="5577497" cy="587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/>
          </a:p>
        </p:txBody>
      </p:sp>
      <p:pic>
        <p:nvPicPr>
          <p:cNvPr id="11" name="Picture 10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204D4504-8126-4FC1-9801-2E64806AEB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282" y="6350661"/>
            <a:ext cx="1485860" cy="41065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47082D1-9653-427B-9A64-755A682F780F}"/>
              </a:ext>
            </a:extLst>
          </p:cNvPr>
          <p:cNvSpPr txBox="1"/>
          <p:nvPr userDrawn="1"/>
        </p:nvSpPr>
        <p:spPr>
          <a:xfrm>
            <a:off x="9310030" y="5745498"/>
            <a:ext cx="3024220" cy="467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i="1">
                <a:solidFill>
                  <a:schemeClr val="bg1">
                    <a:lumMod val="50000"/>
                  </a:schemeClr>
                </a:solidFill>
              </a:rPr>
              <a:t>Presenting Sponsor</a:t>
            </a:r>
          </a:p>
        </p:txBody>
      </p:sp>
    </p:spTree>
    <p:extLst>
      <p:ext uri="{BB962C8B-B14F-4D97-AF65-F5344CB8AC3E}">
        <p14:creationId xmlns:p14="http://schemas.microsoft.com/office/powerpoint/2010/main" val="39623033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3820-E5A5-4AFB-91DE-787AB3724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363D0-C5F2-4F5B-913F-01F16D1BF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598029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317742F7-7A61-4E5D-A632-AC50523063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ltGray">
          <a:xfrm>
            <a:off x="7678057" y="2"/>
            <a:ext cx="4513941" cy="595085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CF498402-1895-4554-9D53-F50ECB7B38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7550" y="1204120"/>
            <a:ext cx="5378450" cy="1884363"/>
          </a:xfrm>
        </p:spPr>
        <p:txBody>
          <a:bodyPr anchor="t">
            <a:noAutofit/>
          </a:bodyPr>
          <a:lstStyle>
            <a:lvl1pPr>
              <a:defRPr sz="6600"/>
            </a:lvl1pPr>
          </a:lstStyle>
          <a:p>
            <a:r>
              <a:rPr lang="en-US"/>
              <a:t>Speaker Intro Slide</a:t>
            </a:r>
          </a:p>
        </p:txBody>
      </p:sp>
    </p:spTree>
    <p:extLst>
      <p:ext uri="{BB962C8B-B14F-4D97-AF65-F5344CB8AC3E}">
        <p14:creationId xmlns:p14="http://schemas.microsoft.com/office/powerpoint/2010/main" val="925057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480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86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26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1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7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75C4C-F79F-7C42-8D05-7F50D04242BD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00F5E-73A5-7A4C-A310-8B3D6E4BC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33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7DD8E8-73F7-493A-A62F-6A9D81E14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19D05-2907-4BE4-B310-8CDA6AA03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14B7A-5CA1-4FFE-9BA6-8741ABEB4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25513-9AB1-46B4-BE56-D3250A3DA6A6}" type="datetime1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94483-E820-4B66-8231-396E7564B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7212E-DB95-493B-8FC8-09AF0C2B66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F5DC-0341-438E-A55D-AE4B8CE6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40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hf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8569F4-189D-4DE3-B700-91C2608F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659" y="198866"/>
            <a:ext cx="10871202" cy="10087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E91A40-76DA-464C-8D44-4C1AE723B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7659" y="1373019"/>
            <a:ext cx="10871202" cy="44181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DB1244-756B-4D62-B79B-E4353EB4613D}"/>
              </a:ext>
            </a:extLst>
          </p:cNvPr>
          <p:cNvCxnSpPr>
            <a:cxnSpLocks/>
          </p:cNvCxnSpPr>
          <p:nvPr userDrawn="1"/>
        </p:nvCxnSpPr>
        <p:spPr>
          <a:xfrm>
            <a:off x="420916" y="1207612"/>
            <a:ext cx="1135017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66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hf hdr="0" ftr="0" dt="0"/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4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6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openxmlformats.org/officeDocument/2006/relationships/hyperlink" Target="https://twitter.com/tonmc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1.png"/><Relationship Id="rId5" Type="http://schemas.openxmlformats.org/officeDocument/2006/relationships/hyperlink" Target="https://www.linkedin.com/in/tonmcg/" TargetMode="External"/><Relationship Id="rId10" Type="http://schemas.openxmlformats.org/officeDocument/2006/relationships/image" Target="../media/image13.png"/><Relationship Id="rId4" Type="http://schemas.openxmlformats.org/officeDocument/2006/relationships/image" Target="../media/image8.png"/><Relationship Id="rId9" Type="http://schemas.openxmlformats.org/officeDocument/2006/relationships/hyperlink" Target="https://github.com/tonmc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5.png"/><Relationship Id="rId4" Type="http://schemas.openxmlformats.org/officeDocument/2006/relationships/hyperlink" Target="https://app.powerbi.com/reportEmbed?reportId=66cf1c98-6e24-4c0d-9601-fab07bc5bbb1&amp;groupId=da771c0e-3b44-4558-82ac-6cab8a4e7a69&amp;autoAuth=true&amp;ctid=dc59b51d-efd2-4626-83a2-9c2e6315170f&amp;config=eyJjbHVzdGVyVXJsIjoiaHR0cHM6Ly93YWJpLXdlc3QtdXMtcmVkaXJlY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en-us/azure/data-factory/concepts-data-flow-overview" TargetMode="External"/><Relationship Id="rId3" Type="http://schemas.openxmlformats.org/officeDocument/2006/relationships/notesSlide" Target="../notesSlides/notesSlide16.xml"/><Relationship Id="rId7" Type="http://schemas.openxmlformats.org/officeDocument/2006/relationships/hyperlink" Target="http://aka.ms/dataflowpatterns" TargetMode="External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.xml"/><Relationship Id="rId6" Type="http://schemas.openxmlformats.org/officeDocument/2006/relationships/hyperlink" Target="http://mssqldude.wordpress.com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://kromerbigdata.com/" TargetMode="External"/><Relationship Id="rId10" Type="http://schemas.openxmlformats.org/officeDocument/2006/relationships/hyperlink" Target="https://www.cathrinewilhelmsen.net/2019/05/13/comparing-mapping-wrangling-data-flows-azure-data-factory/" TargetMode="External"/><Relationship Id="rId4" Type="http://schemas.openxmlformats.org/officeDocument/2006/relationships/hyperlink" Target="http://aka.ms/dataflowvideos" TargetMode="External"/><Relationship Id="rId9" Type="http://schemas.openxmlformats.org/officeDocument/2006/relationships/hyperlink" Target="http://aka.ms/dataflowexpressions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DCFF7CE2-ADB5-452F-97BF-A0FBA33F9312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b="1" dirty="0">
                <a:solidFill>
                  <a:srgbClr val="FFFFFF"/>
                </a:solidFill>
                <a:latin typeface="Arial Nova Light" panose="020B0304020202020204" pitchFamily="34" charset="0"/>
                <a:cs typeface="Arial" panose="020B0604020202020204" pitchFamily="34" charset="0"/>
              </a:rPr>
              <a:t>Building Robust ETL Pipelines with Azure Data Factory</a:t>
            </a:r>
            <a:endParaRPr kumimoji="0" lang="en-US" sz="6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 panose="020B03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81D0FDD8-C0B2-4B2B-8557-F3BEA7D9E83F}"/>
              </a:ext>
            </a:extLst>
          </p:cNvPr>
          <p:cNvSpPr txBox="1">
            <a:spLocks/>
          </p:cNvSpPr>
          <p:nvPr/>
        </p:nvSpPr>
        <p:spPr>
          <a:xfrm>
            <a:off x="1524000" y="4159406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b="1" dirty="0">
                <a:solidFill>
                  <a:srgbClr val="FFFFFF"/>
                </a:solidFill>
                <a:latin typeface="Arial Nova Light" panose="020B0304020202020204" pitchFamily="34" charset="0"/>
                <a:cs typeface="Arial" panose="020B0604020202020204" pitchFamily="34" charset="0"/>
              </a:rPr>
              <a:t>Mapping &amp; Wrangling Data Flows with API Data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2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137CDA-0A19-4B5B-8C0A-D42F130E2C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Some speakers at Microsoft like to use this slide for hidden “notes slides”. </a:t>
            </a:r>
          </a:p>
          <a:p>
            <a:r>
              <a:rPr lang="en-US"/>
              <a:t>Delete it if you don’t want to use it.</a:t>
            </a:r>
          </a:p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3B21C6-B581-4FE7-82C8-FEB68AE5295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Next: &lt;next slide title&gt;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0BB203-CF6F-403D-9C49-BC4478F08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Notes (hidden)</a:t>
            </a:r>
          </a:p>
        </p:txBody>
      </p:sp>
    </p:spTree>
    <p:extLst>
      <p:ext uri="{BB962C8B-B14F-4D97-AF65-F5344CB8AC3E}">
        <p14:creationId xmlns:p14="http://schemas.microsoft.com/office/powerpoint/2010/main" val="1103992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0D0B254-4436-45E6-AB60-F68F250D6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: Shape 16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Placeholder 2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73C0087E-2DB8-49FE-B135-37DB51446E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66" b="-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B40BC6D8-FF5E-49A2-88B9-A5E99573FF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B2D2173A-065E-42E8-B3B3-F188F91FCCBB}"/>
              </a:ext>
            </a:extLst>
          </p:cNvPr>
          <p:cNvSpPr txBox="1">
            <a:spLocks/>
          </p:cNvSpPr>
          <p:nvPr/>
        </p:nvSpPr>
        <p:spPr>
          <a:xfrm>
            <a:off x="655320" y="365125"/>
            <a:ext cx="9013052" cy="1623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j-ea"/>
                <a:cs typeface="Arial" panose="020B0604020202020204" pitchFamily="34" charset="0"/>
              </a:rPr>
              <a:t>Tony McGovern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494BE43-4A21-45BD-9A2E-0D8699D4F1CF}"/>
              </a:ext>
            </a:extLst>
          </p:cNvPr>
          <p:cNvSpPr txBox="1">
            <a:spLocks/>
          </p:cNvSpPr>
          <p:nvPr/>
        </p:nvSpPr>
        <p:spPr>
          <a:xfrm>
            <a:off x="655320" y="2644518"/>
            <a:ext cx="9013052" cy="332725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Hacker. Artist. Storyteller. Data lover.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Founder &amp; Data Scientist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emdata.ai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@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tonmcg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104654FE-DAD0-49C1-B605-41D7CCF27F22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solidFill>
            <a:sysClr val="windowText" lastClr="000000">
              <a:lumMod val="85000"/>
              <a:lumOff val="15000"/>
            </a:sys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  <p:pic>
        <p:nvPicPr>
          <p:cNvPr id="5" name="Picture 4" descr="A picture containing building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7349F135-33AF-4B0E-842D-FFA5446017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489" y="4026213"/>
            <a:ext cx="457200" cy="457200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hlinkClick r:id="rId7"/>
            <a:extLst>
              <a:ext uri="{FF2B5EF4-FFF2-40B4-BE49-F238E27FC236}">
                <a16:creationId xmlns:a16="http://schemas.microsoft.com/office/drawing/2014/main" id="{37707A28-A9D9-4618-8F3D-D5674CD2F5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985" y="4026213"/>
            <a:ext cx="457200" cy="457200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hlinkClick r:id="rId9"/>
            <a:extLst>
              <a:ext uri="{FF2B5EF4-FFF2-40B4-BE49-F238E27FC236}">
                <a16:creationId xmlns:a16="http://schemas.microsoft.com/office/drawing/2014/main" id="{94C7E3E8-3295-4982-A465-6700691BB9D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737" y="4026213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945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2BE9D-595C-4DAD-B31F-5CE55FF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latin typeface="Arial Nova Light" panose="020B0304020202020204" pitchFamily="34" charset="0"/>
                <a:cs typeface="Arial" panose="020B0604020202020204" pitchFamily="34" charset="0"/>
              </a:rPr>
              <a:t>Session Objectives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0BE7-B412-4CDF-B912-271074296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 Nova Light" panose="020B0304020202020204" pitchFamily="34" charset="0"/>
                <a:cs typeface="Arial" panose="020B0604020202020204" pitchFamily="34" charset="0"/>
              </a:rPr>
              <a:t>Show low- and no-code ETL capabilities of Azure Data Factory</a:t>
            </a:r>
            <a:endParaRPr lang="en-US" dirty="0"/>
          </a:p>
        </p:txBody>
      </p:sp>
      <p:pic>
        <p:nvPicPr>
          <p:cNvPr id="44" name="Picture 4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ECDD8E-0F96-4CE2-8AA1-8050187873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1E6091D-43C2-4E4D-8623-A75617385AE1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solidFill>
            <a:sysClr val="windowText" lastClr="000000">
              <a:lumMod val="85000"/>
              <a:lumOff val="15000"/>
            </a:sys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5901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2BE9D-595C-4DAD-B31F-5CE55FF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latin typeface="Arial Nova Light" panose="020B03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0BE7-B412-4CDF-B912-271074296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Arial Nova Light" panose="020B0304020202020204" pitchFamily="34" charset="0"/>
                <a:cs typeface="Arial" panose="020B0604020202020204" pitchFamily="34" charset="0"/>
              </a:rPr>
              <a:t>See the simplicity in building robust, low-code ETL pipeline</a:t>
            </a:r>
          </a:p>
          <a:p>
            <a:r>
              <a:rPr lang="en-US" sz="2000" dirty="0">
                <a:latin typeface="Arial Nova Light" panose="020B0304020202020204" pitchFamily="34" charset="0"/>
                <a:cs typeface="Arial" panose="020B0604020202020204" pitchFamily="34" charset="0"/>
              </a:rPr>
              <a:t>Walk through standard data transformations</a:t>
            </a:r>
          </a:p>
          <a:p>
            <a:r>
              <a:rPr lang="en-US" sz="2000" dirty="0">
                <a:latin typeface="Arial Nova Light" panose="020B0304020202020204" pitchFamily="34" charset="0"/>
                <a:cs typeface="Arial" panose="020B0604020202020204" pitchFamily="34" charset="0"/>
              </a:rPr>
              <a:t>Use APIs as source data</a:t>
            </a:r>
          </a:p>
          <a:p>
            <a:endParaRPr lang="en-US" sz="2000" dirty="0">
              <a:latin typeface="Arial Nova Light" panose="020B03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5C9416C3-3765-4EAE-8D97-2F61C5491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5840C72D-E818-4A8E-985C-B832675A530F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3976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DCFF7CE2-ADB5-452F-97BF-A0FBA33F9312}"/>
              </a:ext>
            </a:extLst>
          </p:cNvPr>
          <p:cNvSpPr txBox="1">
            <a:spLocks/>
          </p:cNvSpPr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 panose="020B0304020202020204" pitchFamily="34" charset="0"/>
                <a:ea typeface="+mj-ea"/>
                <a:cs typeface="Arial" panose="020B0604020202020204" pitchFamily="34" charset="0"/>
              </a:rPr>
              <a:t>Building Robust ETL Pipelines with Azure Data Factory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81D0FDD8-C0B2-4B2B-8557-F3BEA7D9E83F}"/>
              </a:ext>
            </a:extLst>
          </p:cNvPr>
          <p:cNvSpPr txBox="1">
            <a:spLocks/>
          </p:cNvSpPr>
          <p:nvPr/>
        </p:nvSpPr>
        <p:spPr>
          <a:xfrm>
            <a:off x="1524000" y="4159406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lang="en-US" b="1" dirty="0">
                <a:solidFill>
                  <a:srgbClr val="FFFFFF"/>
                </a:solidFill>
                <a:latin typeface="Arial Nova Light" panose="020B0304020202020204" pitchFamily="34" charset="0"/>
                <a:cs typeface="Arial" panose="020B0604020202020204" pitchFamily="34" charset="0"/>
              </a:rPr>
              <a:t>Mapping &amp; Wrangling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Arial" panose="020B0604020202020204" pitchFamily="34" charset="0"/>
              </a:rPr>
              <a:t>Data Flows with API Data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1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C5A5-3357-4908-8F51-075EF5A0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 Nova Light" panose="020B0304020202020204" pitchFamily="34" charset="0"/>
                <a:cs typeface="Arial" panose="020B0604020202020204" pitchFamily="34" charset="0"/>
              </a:rPr>
              <a:t>City of Seattle Real Time Fire 911 Calls</a:t>
            </a:r>
          </a:p>
        </p:txBody>
      </p:sp>
      <p:sp>
        <p:nvSpPr>
          <p:cNvPr id="35" name="Rectangle 8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4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30C77B04-9C1F-404A-8E1E-850B78FE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969" y="5943600"/>
            <a:ext cx="2404533" cy="91440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EBDDC72-D0D8-4116-9BD9-6AAB78B8EB6C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noFill/>
          <a:ln w="12700">
            <a:solidFill>
              <a:srgbClr val="86A1C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i="0" u="none" strike="noStrike" cap="none" spc="0" normalizeH="0" baseline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09559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4" name="Content Placeholder 3">
            <a:hlinkClick r:id="rId4"/>
            <a:extLst>
              <a:ext uri="{FF2B5EF4-FFF2-40B4-BE49-F238E27FC236}">
                <a16:creationId xmlns:a16="http://schemas.microsoft.com/office/drawing/2014/main" id="{E73E3D7B-505E-4463-B36E-C7477B51F8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900" y="2236164"/>
            <a:ext cx="7188199" cy="422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4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C5A5-3357-4908-8F51-075EF5A0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 Nova Light" panose="020B0304020202020204" pitchFamily="34" charset="0"/>
                <a:cs typeface="Arial" panose="020B0604020202020204" pitchFamily="34" charset="0"/>
              </a:rPr>
              <a:t>Azure Data Factory Concepts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11438C2-C074-4756-A485-BB93F6ABD5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0049205"/>
              </p:ext>
            </p:extLst>
          </p:nvPr>
        </p:nvGraphicFramePr>
        <p:xfrm>
          <a:off x="1232965" y="2401036"/>
          <a:ext cx="9705293" cy="275379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276473">
                  <a:extLst>
                    <a:ext uri="{9D8B030D-6E8A-4147-A177-3AD203B41FA5}">
                      <a16:colId xmlns:a16="http://schemas.microsoft.com/office/drawing/2014/main" val="1956305082"/>
                    </a:ext>
                  </a:extLst>
                </a:gridCol>
                <a:gridCol w="3605459">
                  <a:extLst>
                    <a:ext uri="{9D8B030D-6E8A-4147-A177-3AD203B41FA5}">
                      <a16:colId xmlns:a16="http://schemas.microsoft.com/office/drawing/2014/main" val="3472148357"/>
                    </a:ext>
                  </a:extLst>
                </a:gridCol>
                <a:gridCol w="3823361">
                  <a:extLst>
                    <a:ext uri="{9D8B030D-6E8A-4147-A177-3AD203B41FA5}">
                      <a16:colId xmlns:a16="http://schemas.microsoft.com/office/drawing/2014/main" val="86430930"/>
                    </a:ext>
                  </a:extLst>
                </a:gridCol>
              </a:tblGrid>
              <a:tr h="426546"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u="none" strike="noStrike" cap="all" spc="150" dirty="0">
                          <a:solidFill>
                            <a:schemeClr val="lt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AZURE DATA FACTORY</a:t>
                      </a:r>
                      <a:endParaRPr lang="en-US" sz="12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u="none" strike="noStrike" cap="all" spc="150" dirty="0">
                          <a:solidFill>
                            <a:schemeClr val="lt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SSIS EQUIVALENT</a:t>
                      </a:r>
                      <a:endParaRPr lang="en-US" sz="12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8780838"/>
                  </a:ext>
                </a:extLst>
              </a:tr>
              <a:tr h="5437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Feature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Pipeline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Control Flow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397451"/>
                  </a:ext>
                </a:extLst>
              </a:tr>
              <a:tr h="5437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Feature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Mapping &amp; Wrangling Data Flow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Data Flow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316576"/>
                  </a:ext>
                </a:extLst>
              </a:tr>
              <a:tr h="69606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Connections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Linked Services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Connection Managers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0321990"/>
                  </a:ext>
                </a:extLst>
              </a:tr>
              <a:tr h="5437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r>
                        <a:rPr lang="en-US" sz="1000" u="none" strike="noStrike" cap="none" spc="0" baseline="3000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rd</a:t>
                      </a:r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 Party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Templates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  <a:cs typeface="Arial" panose="020B0604020202020204" pitchFamily="34" charset="0"/>
                        </a:rPr>
                        <a:t>Components</a:t>
                      </a:r>
                      <a:endParaRPr lang="en-US" sz="10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rial Nova" panose="020B05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05923" marR="105923" marT="105923" marB="10592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4260995"/>
                  </a:ext>
                </a:extLst>
              </a:tr>
            </a:tbl>
          </a:graphicData>
        </a:graphic>
      </p:graphicFrame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30C77B04-9C1F-404A-8E1E-850B78FE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969" y="5943600"/>
            <a:ext cx="2404533" cy="91440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EBDDC72-D0D8-4116-9BD9-6AAB78B8EB6C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noFill/>
          <a:ln w="12700">
            <a:solidFill>
              <a:srgbClr val="86A1C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i="0" u="none" strike="noStrike" cap="none" spc="0" normalizeH="0" baseline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09559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69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C5A5-3357-4908-8F51-075EF5A0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 Nova Light" panose="020B0304020202020204" pitchFamily="34" charset="0"/>
                <a:cs typeface="Arial" panose="020B0604020202020204" pitchFamily="34" charset="0"/>
              </a:rPr>
              <a:t>Data flow entities</a:t>
            </a: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950C492B-5937-454B-9949-0D55C2C5BA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969" y="5943600"/>
            <a:ext cx="2404533" cy="914400"/>
          </a:xfrm>
          <a:prstGeom prst="rect">
            <a:avLst/>
          </a:prstGeom>
        </p:spPr>
      </p:pic>
      <p:sp>
        <p:nvSpPr>
          <p:cNvPr id="25" name="Rectangle 8">
            <a:extLst>
              <a:ext uri="{FF2B5EF4-FFF2-40B4-BE49-F238E27FC236}">
                <a16:creationId xmlns:a16="http://schemas.microsoft.com/office/drawing/2014/main" id="{F7259D3B-0622-4FAD-A2EB-E959A76B3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4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12">
              <a:defRPr/>
            </a:pPr>
            <a:endParaRPr lang="en-US">
              <a:solidFill>
                <a:prstClr val="white"/>
              </a:solidFill>
              <a:latin typeface="Arial Nova Light" panose="020B03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F21F0D7-A426-4F00-AAE8-0DAC9FDBB62C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noFill/>
          <a:ln w="12700">
            <a:solidFill>
              <a:srgbClr val="86A1C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i="0" u="none" strike="noStrike" cap="none" spc="0" normalizeH="0" baseline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92F5DC-0341-438E-A55D-AE4B8CE619E4}" type="slidenum">
              <a:rPr lang="en-US"/>
              <a:pPr/>
              <a:t>17</a:t>
            </a:fld>
            <a:endParaRPr lang="en-US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4752673-3CF3-4128-95F1-391AD381F4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5" y="2236164"/>
            <a:ext cx="1015999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49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519204-2EA0-4581-857F-C41E534078C0}"/>
              </a:ext>
            </a:extLst>
          </p:cNvPr>
          <p:cNvSpPr txBox="1"/>
          <p:nvPr/>
        </p:nvSpPr>
        <p:spPr>
          <a:xfrm>
            <a:off x="1181100" y="2828838"/>
            <a:ext cx="982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What Does It Look Like?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325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C5A5-3357-4908-8F51-075EF5A0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Arial Nova Light" panose="020B0304020202020204" pitchFamily="34" charset="0"/>
                <a:cs typeface="Arial" panose="020B0604020202020204" pitchFamily="34" charset="0"/>
              </a:rPr>
              <a:t>Mapping Data Flow: Load a Star Schema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30C77B04-9C1F-404A-8E1E-850B78FE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969" y="5943600"/>
            <a:ext cx="2404533" cy="91440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EBDDC72-D0D8-4116-9BD9-6AAB78B8EB6C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noFill/>
          <a:ln w="12700">
            <a:solidFill>
              <a:srgbClr val="86A1C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i="0" u="none" strike="noStrike" cap="none" spc="0" normalizeH="0" baseline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09559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0E159E-ADEC-4C9E-9E2D-001AE39D3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550" y="1828800"/>
            <a:ext cx="72009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8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2C62D-F5D1-4BC8-8077-A32C97155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to the Presenter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D0969-2DD2-4820-B558-B161F0D70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Slides 4-10 contain notes for the presenter and are hidden.</a:t>
            </a:r>
          </a:p>
          <a:p>
            <a:r>
              <a:rPr lang="en-US" dirty="0"/>
              <a:t>You may include your picture and company logo on one slide only</a:t>
            </a:r>
          </a:p>
          <a:p>
            <a:r>
              <a:rPr lang="en-US" dirty="0"/>
              <a:t>It is appropriate to provide a brief background (1 minute or less) on your organization.</a:t>
            </a:r>
          </a:p>
        </p:txBody>
      </p:sp>
    </p:spTree>
    <p:extLst>
      <p:ext uri="{BB962C8B-B14F-4D97-AF65-F5344CB8AC3E}">
        <p14:creationId xmlns:p14="http://schemas.microsoft.com/office/powerpoint/2010/main" val="2033073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519204-2EA0-4581-857F-C41E534078C0}"/>
              </a:ext>
            </a:extLst>
          </p:cNvPr>
          <p:cNvSpPr txBox="1"/>
          <p:nvPr/>
        </p:nvSpPr>
        <p:spPr>
          <a:xfrm>
            <a:off x="1181100" y="2828838"/>
            <a:ext cx="982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What Does It Look Like?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662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C5A5-3357-4908-8F51-075EF5A0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 sz="4000" dirty="0">
                <a:latin typeface="Arial Nova Light" panose="020B0304020202020204" pitchFamily="34" charset="0"/>
                <a:cs typeface="Arial" panose="020B0604020202020204" pitchFamily="34" charset="0"/>
              </a:rPr>
              <a:t>Wrangling Data Flow: Power Query at Scale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30C77B04-9C1F-404A-8E1E-850B78FE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8969" y="5943600"/>
            <a:ext cx="2404533" cy="91440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6EBDDC72-D0D8-4116-9BD9-6AAB78B8EB6C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noFill/>
          <a:ln w="12700">
            <a:solidFill>
              <a:srgbClr val="86A1C1"/>
            </a:solidFill>
          </a:ln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i="0" u="none" strike="noStrike" cap="none" spc="0" normalizeH="0" baseline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095591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Arial" panose="020B0604020202020204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095591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2" descr="https://www.cathrinewilhelmsen.net/scribbles/wp-content/uploads/2019/05/CathrineWilhelmsenWranglingDataFlows.png">
            <a:extLst>
              <a:ext uri="{FF2B5EF4-FFF2-40B4-BE49-F238E27FC236}">
                <a16:creationId xmlns:a16="http://schemas.microsoft.com/office/drawing/2014/main" id="{61BD12E7-32A3-42F6-8416-CF89713689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15" y="1656000"/>
            <a:ext cx="867917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135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519204-2EA0-4581-857F-C41E534078C0}"/>
              </a:ext>
            </a:extLst>
          </p:cNvPr>
          <p:cNvSpPr txBox="1"/>
          <p:nvPr/>
        </p:nvSpPr>
        <p:spPr>
          <a:xfrm>
            <a:off x="1181100" y="2828838"/>
            <a:ext cx="9829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What Does It Look Like?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654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0E34A35-60F1-4C9C-9C5B-569E082DA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519204-2EA0-4581-857F-C41E534078C0}"/>
              </a:ext>
            </a:extLst>
          </p:cNvPr>
          <p:cNvSpPr txBox="1"/>
          <p:nvPr/>
        </p:nvSpPr>
        <p:spPr>
          <a:xfrm>
            <a:off x="734096" y="998113"/>
            <a:ext cx="5361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Arial Nova Light" panose="020B0304020202020204" pitchFamily="34" charset="0"/>
                <a:ea typeface="+mn-ea"/>
                <a:cs typeface="+mn-cs"/>
              </a:rPr>
              <a:t>Questions?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743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 Light" panose="020B0304020202020204" pitchFamily="34" charset="0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2BE9D-595C-4DAD-B31F-5CE55FF58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latin typeface="Arial Nova Light" panose="020B0304020202020204" pitchFamily="34" charset="0"/>
                <a:cs typeface="Arial" panose="020B0604020202020204" pitchFamily="34" charset="0"/>
              </a:rPr>
              <a:t>Resources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50BE7-B412-4CDF-B912-271074296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 fontScale="70000" lnSpcReduction="20000"/>
          </a:bodyPr>
          <a:lstStyle/>
          <a:p>
            <a:pPr marL="342900" indent="-342900"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Tutorial Videos: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4"/>
              </a:rPr>
              <a:t>http://aka.ms/dataflowvideos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Patterns</a:t>
            </a:r>
          </a:p>
          <a:p>
            <a:pPr marL="809271" lvl="1" indent="-342900"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5"/>
              </a:rPr>
              <a:t>http://kromerbigdata.com</a:t>
            </a:r>
            <a:endParaRPr lang="en-US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809271" lvl="1" indent="-342900"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6"/>
              </a:rPr>
              <a:t>http://mssqldude.wordpress.com</a:t>
            </a:r>
            <a:endParaRPr lang="en-US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809271" lvl="1" indent="-342900"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7"/>
              </a:rPr>
              <a:t>http://aka.ms/dataflowpatterns</a:t>
            </a: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342900" indent="-342900"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Documentation: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8"/>
              </a:rPr>
              <a:t>https://docs.microsoft.com/en-us/azure/data-factory/concepts-data-flow-overview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 </a:t>
            </a:r>
          </a:p>
          <a:p>
            <a:pPr marL="342900" indent="-342900"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Expression Language: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9"/>
              </a:rPr>
              <a:t>http://aka.ms/dataflowexpressions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latin typeface="Helvetica Neue" charset="0"/>
              <a:ea typeface="Helvetica Neue" charset="0"/>
              <a:cs typeface="Helvetica Neue" charset="0"/>
            </a:endParaRPr>
          </a:p>
          <a:p>
            <a:pPr marL="342900" indent="-342900"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</a:rPr>
              <a:t>Comparing Mapping and Wrangling Data Flows: </a:t>
            </a: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Helvetica Neue" charset="0"/>
                <a:ea typeface="Helvetica Neue" charset="0"/>
                <a:cs typeface="Helvetica Neue" charset="0"/>
                <a:hlinkClick r:id="rId10"/>
              </a:rPr>
              <a:t>https://www.cathrinewilhelmsen.net/2019/05/13/comparing-mapping-wrangling-data-flows-azure-data-factory/</a:t>
            </a:r>
            <a:endParaRPr lang="en-US" sz="1600" dirty="0">
              <a:latin typeface="Arial Nova Light" panose="020B03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4" name="Picture 4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ECDD8E-0F96-4CE2-8AA1-80501878737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9800" y="5943600"/>
            <a:ext cx="2404534" cy="914400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1E6091D-43C2-4E4D-8623-A75617385AE1}"/>
              </a:ext>
            </a:extLst>
          </p:cNvPr>
          <p:cNvSpPr txBox="1">
            <a:spLocks/>
          </p:cNvSpPr>
          <p:nvPr/>
        </p:nvSpPr>
        <p:spPr>
          <a:xfrm>
            <a:off x="381000" y="6126480"/>
            <a:ext cx="548640" cy="548640"/>
          </a:xfrm>
          <a:prstGeom prst="ellipse">
            <a:avLst/>
          </a:prstGeom>
          <a:solidFill>
            <a:sysClr val="windowText" lastClr="000000">
              <a:lumMod val="85000"/>
              <a:lumOff val="15000"/>
            </a:sys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 kumimoji="0" sz="15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FF92F5DC-0341-438E-A55D-AE4B8CE619E4}" type="slidenum">
              <a:rPr kumimoji="0" lang="en-US" sz="15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 panose="020B0504020202020204" pitchFamily="34" charset="0"/>
                <a:ea typeface="+mn-ea"/>
                <a:cs typeface="+mn-cs"/>
              </a:rPr>
              <a:pPr marL="0" marR="0" lvl="0" indent="0" algn="ctr" defTabSz="91442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 panose="020B05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6388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F8C53C3C-64FA-4853-A282-FAB89BE3C9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324" y="2924555"/>
            <a:ext cx="5419355" cy="100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65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FE07-9199-4D52-9AAD-98F6AF403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2F212-437F-4E48-AD86-ECA8A71CA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 your presentation by answering:</a:t>
            </a:r>
          </a:p>
          <a:p>
            <a:pPr lvl="1"/>
            <a:r>
              <a:rPr lang="en-US" dirty="0"/>
              <a:t>What do you want your audience to learn?</a:t>
            </a:r>
          </a:p>
          <a:p>
            <a:pPr lvl="1"/>
            <a:r>
              <a:rPr lang="en-US" dirty="0"/>
              <a:t>What do you want your audience to do differently?</a:t>
            </a:r>
          </a:p>
          <a:p>
            <a:pPr lvl="1"/>
            <a:r>
              <a:rPr lang="en-US" dirty="0"/>
              <a:t>What result or outcomes do you want your audience to realize?</a:t>
            </a:r>
          </a:p>
          <a:p>
            <a:r>
              <a:rPr lang="en-US" dirty="0"/>
              <a:t>Clarify your session objectives at the beginning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258107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6D071-14C9-46E9-83BC-F3C984DE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CACDE-CB38-44A8-B508-2802AF3FB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picture is worth a thousands word. A good goals is to aim for 7 words per slide.</a:t>
            </a:r>
          </a:p>
          <a:p>
            <a:r>
              <a:rPr lang="en-US" dirty="0"/>
              <a:t>Increase attention and interaction by using a variety of communication mediums, such as polls and videos.</a:t>
            </a:r>
          </a:p>
          <a:p>
            <a:pPr lvl="1"/>
            <a:r>
              <a:rPr lang="en-US" dirty="0"/>
              <a:t>Inform </a:t>
            </a:r>
            <a:r>
              <a:rPr lang="en-US" dirty="0" err="1"/>
              <a:t>PowerBIUG</a:t>
            </a:r>
            <a:r>
              <a:rPr lang="en-US"/>
              <a:t> team of plans if using videos, audio, etc. to ensure appropriate AV &amp; room arrangements are made</a:t>
            </a:r>
          </a:p>
          <a:p>
            <a:r>
              <a:rPr lang="en-US"/>
              <a:t>Plan and follow a rough agenda including a breakdown by minute to help stay on track.</a:t>
            </a:r>
          </a:p>
        </p:txBody>
      </p:sp>
    </p:spTree>
    <p:extLst>
      <p:ext uri="{BB962C8B-B14F-4D97-AF65-F5344CB8AC3E}">
        <p14:creationId xmlns:p14="http://schemas.microsoft.com/office/powerpoint/2010/main" val="897016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2D74C-BC4A-40CA-A84A-6CBDA66D4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of Text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22DB1-F6AE-497B-9E90-F2B95377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topic 1: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2: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r>
              <a:rPr lang="en-US"/>
              <a:t>Main topic 3: size 28pt</a:t>
            </a:r>
          </a:p>
          <a:p>
            <a:pPr lvl="1"/>
            <a:r>
              <a:rPr lang="en-US"/>
              <a:t>Size 24pt for the subtopics</a:t>
            </a:r>
          </a:p>
          <a:p>
            <a:pPr lvl="1"/>
            <a:r>
              <a:rPr lang="en-US"/>
              <a:t>Size 24pt for the subtopics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1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3636FD-B21C-4DA8-9066-5D49063B7B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40" t="12629" r="64650" b="68115"/>
          <a:stretch/>
        </p:blipFill>
        <p:spPr>
          <a:xfrm>
            <a:off x="1026741" y="3693299"/>
            <a:ext cx="1712020" cy="19891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Slide Palette Info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4085581" y="4171208"/>
            <a:ext cx="6987641" cy="1410300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762565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4203919" y="4307224"/>
            <a:ext cx="1182809" cy="118233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Accent 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483242" y="4307224"/>
            <a:ext cx="1182809" cy="118233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96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2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071582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9060301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8041890" y="4439906"/>
            <a:ext cx="917338" cy="916970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2803212" y="4307224"/>
            <a:ext cx="1182809" cy="1182334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Text</a:t>
            </a:r>
          </a:p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372">
                <a:gradFill>
                  <a:gsLst>
                    <a:gs pos="5417">
                      <a:srgbClr val="000000"/>
                    </a:gs>
                    <a:gs pos="28000">
                      <a:srgbClr val="000000"/>
                    </a:gs>
                  </a:gsLst>
                  <a:lin ang="5400000" scaled="0"/>
                </a:gradFill>
              </a:rPr>
              <a:t>Dark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6442" y="3077678"/>
            <a:ext cx="8489747" cy="488797"/>
          </a:xfrm>
          <a:prstGeom prst="rect">
            <a:avLst/>
          </a:prstGeom>
          <a:noFill/>
        </p:spPr>
        <p:txBody>
          <a:bodyPr wrap="square" lIns="179285" tIns="0" rIns="179285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Select the 4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color from the left for subheads and 1</a:t>
            </a:r>
            <a:r>
              <a:rPr lang="en-US" sz="1765" baseline="30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</a:t>
            </a:r>
            <a:r>
              <a:rPr lang="en-US" sz="1765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level non-bulleted text color, or wherever “color” text is preferred over the default black/white text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10191" y="3664173"/>
            <a:ext cx="6921750" cy="271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96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203917" y="3745279"/>
            <a:ext cx="6785003" cy="446906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838207" y="1353691"/>
            <a:ext cx="10515593" cy="1593091"/>
          </a:xfrm>
          <a:prstGeom prst="rect">
            <a:avLst/>
          </a:prstGeom>
        </p:spPr>
        <p:txBody>
          <a:bodyPr vert="horz" wrap="square" lIns="179285" tIns="143428" rIns="179285" bIns="143428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37">
                <a:gradFill>
                  <a:gsLst>
                    <a:gs pos="2917">
                      <a:schemeClr val="tx2"/>
                    </a:gs>
                    <a:gs pos="30000">
                      <a:schemeClr val="tx2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3907760" y="5642142"/>
            <a:ext cx="4401548" cy="387798"/>
          </a:xfrm>
          <a:prstGeom prst="rect">
            <a:avLst/>
          </a:prstGeom>
        </p:spPr>
        <p:txBody>
          <a:bodyPr vert="horz" wrap="square" lIns="179285" tIns="0" rIns="179285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1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as the main accent color. </a:t>
            </a:r>
            <a:b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</a:b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2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and </a:t>
            </a:r>
            <a:r>
              <a:rPr lang="en-US" sz="14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3</a:t>
            </a:r>
            <a:r>
              <a:rPr lang="en-US" sz="1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when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733015" y="3911178"/>
            <a:ext cx="960758" cy="15237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765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659189" y="3572148"/>
            <a:ext cx="1746582" cy="933851"/>
            <a:chOff x="1132686" y="2188508"/>
            <a:chExt cx="1746128" cy="194232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878814" y="2188508"/>
              <a:ext cx="0" cy="194232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sp>
          <p:nvSpPr>
            <p:cNvPr id="26" name="Freeform 25"/>
            <p:cNvSpPr/>
            <p:nvPr/>
          </p:nvSpPr>
          <p:spPr bwMode="auto">
            <a:xfrm>
              <a:off x="1132686" y="2188508"/>
              <a:ext cx="1746128" cy="264405"/>
            </a:xfrm>
            <a:custGeom>
              <a:avLst/>
              <a:gdLst>
                <a:gd name="connsiteX0" fmla="*/ 0 w 1883885"/>
                <a:gd name="connsiteY0" fmla="*/ 264405 h 264405"/>
                <a:gd name="connsiteX1" fmla="*/ 0 w 1883885"/>
                <a:gd name="connsiteY1" fmla="*/ 0 h 264405"/>
                <a:gd name="connsiteX2" fmla="*/ 1883885 w 1883885"/>
                <a:gd name="connsiteY2" fmla="*/ 0 h 26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3885" h="264405">
                  <a:moveTo>
                    <a:pt x="0" y="264405"/>
                  </a:moveTo>
                  <a:lnTo>
                    <a:pt x="0" y="0"/>
                  </a:lnTo>
                  <a:lnTo>
                    <a:pt x="1883885" y="0"/>
                  </a:lnTo>
                </a:path>
              </a:pathLst>
            </a:custGeom>
            <a:ln>
              <a:solidFill>
                <a:schemeClr val="tx1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</a:pPr>
              <a:endParaRPr lang="en-US" sz="1765"/>
            </a:p>
          </p:txBody>
        </p:sp>
      </p:grpSp>
      <p:sp>
        <p:nvSpPr>
          <p:cNvPr id="28" name="Text Placeholder 2"/>
          <p:cNvSpPr txBox="1">
            <a:spLocks/>
          </p:cNvSpPr>
          <p:nvPr/>
        </p:nvSpPr>
        <p:spPr>
          <a:xfrm>
            <a:off x="8196167" y="5629882"/>
            <a:ext cx="2947030" cy="3877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400" b="1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Accents 4-6 </a:t>
            </a:r>
            <a:r>
              <a:rPr lang="en-US" sz="14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sparingly – only when more colors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192350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A991-F8C6-48C2-A611-10A5738A5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3EE095-3219-4E24-8817-F2A9767D3B8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735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EDDAC-D4CA-4E65-B228-329BF304B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Lots of data? Minimalize</a:t>
            </a:r>
            <a:endParaRPr lang="en-US">
              <a:highlight>
                <a:srgbClr val="FFFF00"/>
              </a:highligh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42781D6-632A-433D-ABC2-914C65E05995}"/>
              </a:ext>
            </a:extLst>
          </p:cNvPr>
          <p:cNvGrpSpPr/>
          <p:nvPr/>
        </p:nvGrpSpPr>
        <p:grpSpPr>
          <a:xfrm>
            <a:off x="422623" y="2412935"/>
            <a:ext cx="8523361" cy="3411284"/>
            <a:chOff x="277244" y="2402586"/>
            <a:chExt cx="5189521" cy="337758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648BCFE-71F9-47E9-805D-1BD78A5EBDBC}"/>
                </a:ext>
              </a:extLst>
            </p:cNvPr>
            <p:cNvSpPr/>
            <p:nvPr/>
          </p:nvSpPr>
          <p:spPr bwMode="auto">
            <a:xfrm rot="16200000">
              <a:off x="941232" y="3810012"/>
              <a:ext cx="3044648" cy="895659"/>
            </a:xfrm>
            <a:prstGeom prst="rect">
              <a:avLst/>
            </a:prstGeom>
            <a:solidFill>
              <a:schemeClr val="accent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125M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8178628-A6EE-4ADA-A4E2-026A1F98EC30}"/>
                </a:ext>
              </a:extLst>
            </p:cNvPr>
            <p:cNvSpPr/>
            <p:nvPr/>
          </p:nvSpPr>
          <p:spPr bwMode="auto">
            <a:xfrm rot="16200000">
              <a:off x="1696352" y="3643547"/>
              <a:ext cx="3377581" cy="895659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>
                  <a:gradFill>
                    <a:gsLst>
                      <a:gs pos="0">
                        <a:schemeClr val="tx1">
                          <a:lumMod val="50000"/>
                        </a:schemeClr>
                      </a:gs>
                      <a:gs pos="100000">
                        <a:schemeClr val="tx1">
                          <a:lumMod val="50000"/>
                        </a:schemeClr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140M</a:t>
              </a:r>
            </a:p>
            <a:p>
              <a:pPr algn="ctr" defTabSz="913924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1765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016CD66-E059-4D26-B536-436D50C5DB4E}"/>
                </a:ext>
              </a:extLst>
            </p:cNvPr>
            <p:cNvSpPr/>
            <p:nvPr/>
          </p:nvSpPr>
          <p:spPr bwMode="auto">
            <a:xfrm rot="16200000">
              <a:off x="-48281" y="3742083"/>
              <a:ext cx="3180504" cy="895659"/>
            </a:xfrm>
            <a:prstGeom prst="rect">
              <a:avLst/>
            </a:prstGeom>
            <a:solidFill>
              <a:schemeClr val="accent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vert" wrap="square" lIns="182889" tIns="143428" rIns="182889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765" spc="-5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130M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4036E1B-1A54-4BD9-B599-2FEF271DBF1A}"/>
                </a:ext>
              </a:extLst>
            </p:cNvPr>
            <p:cNvSpPr/>
            <p:nvPr/>
          </p:nvSpPr>
          <p:spPr bwMode="auto">
            <a:xfrm rot="16200000">
              <a:off x="2926959" y="4465702"/>
              <a:ext cx="2246400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545A2D8-8087-4199-B074-213D89A46292}"/>
                </a:ext>
              </a:extLst>
            </p:cNvPr>
            <p:cNvSpPr/>
            <p:nvPr/>
          </p:nvSpPr>
          <p:spPr bwMode="auto">
            <a:xfrm rot="16200000">
              <a:off x="3770095" y="4900391"/>
              <a:ext cx="137702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D053020-6D8D-4590-B349-92A9E2C38691}"/>
                </a:ext>
              </a:extLst>
            </p:cNvPr>
            <p:cNvSpPr/>
            <p:nvPr/>
          </p:nvSpPr>
          <p:spPr>
            <a:xfrm>
              <a:off x="3641405" y="2424395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687F92B-B17E-4618-A881-B6B50A5B3EAD}"/>
                </a:ext>
              </a:extLst>
            </p:cNvPr>
            <p:cNvSpPr/>
            <p:nvPr/>
          </p:nvSpPr>
          <p:spPr>
            <a:xfrm>
              <a:off x="1656341" y="26176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DDE3BDE-7C2B-4A47-B1E4-A2780157CD14}"/>
                </a:ext>
              </a:extLst>
            </p:cNvPr>
            <p:cNvSpPr/>
            <p:nvPr/>
          </p:nvSpPr>
          <p:spPr>
            <a:xfrm>
              <a:off x="2646566" y="2748710"/>
              <a:ext cx="112459" cy="360338"/>
            </a:xfrm>
            <a:prstGeom prst="rect">
              <a:avLst/>
            </a:prstGeom>
          </p:spPr>
          <p:txBody>
            <a:bodyPr wrap="none" lIns="91427" tIns="45714" rIns="91427" bIns="45714">
              <a:spAutoFit/>
            </a:bodyPr>
            <a:lstStyle/>
            <a:p>
              <a:pPr algn="ctr" defTabSz="913924" fontAlgn="base">
                <a:spcBef>
                  <a:spcPct val="0"/>
                </a:spcBef>
                <a:spcAft>
                  <a:spcPct val="0"/>
                </a:spcAft>
              </a:pPr>
              <a:endParaRPr lang="en-US" sz="1765" spc="5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D164157-76A0-4F28-AF06-8DE1E6D2311E}"/>
                </a:ext>
              </a:extLst>
            </p:cNvPr>
            <p:cNvSpPr/>
            <p:nvPr/>
          </p:nvSpPr>
          <p:spPr bwMode="auto">
            <a:xfrm rot="16200000">
              <a:off x="314896" y="5026846"/>
              <a:ext cx="112411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D9F6569-FDAF-4F4C-8ACD-D8B4FB9A7663}"/>
                </a:ext>
              </a:extLst>
            </p:cNvPr>
            <p:cNvSpPr/>
            <p:nvPr/>
          </p:nvSpPr>
          <p:spPr bwMode="auto">
            <a:xfrm rot="16200000">
              <a:off x="-223959" y="4896442"/>
              <a:ext cx="1384927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BF7254-D923-4BB6-A008-39100A98A82E}"/>
                </a:ext>
              </a:extLst>
            </p:cNvPr>
            <p:cNvSpPr/>
            <p:nvPr/>
          </p:nvSpPr>
          <p:spPr bwMode="auto">
            <a:xfrm rot="16200000">
              <a:off x="4867408" y="5180806"/>
              <a:ext cx="81619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FB58403-94E1-4D4B-BFEB-B3E809319259}"/>
                </a:ext>
              </a:extLst>
            </p:cNvPr>
            <p:cNvSpPr/>
            <p:nvPr/>
          </p:nvSpPr>
          <p:spPr bwMode="auto">
            <a:xfrm rot="16200000">
              <a:off x="4364273" y="5086121"/>
              <a:ext cx="1005564" cy="382521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13924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76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Other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22522FE-25CA-4511-B4C1-3458F32E6D1D}"/>
              </a:ext>
            </a:extLst>
          </p:cNvPr>
          <p:cNvSpPr txBox="1"/>
          <p:nvPr/>
        </p:nvSpPr>
        <p:spPr>
          <a:xfrm>
            <a:off x="422623" y="1518067"/>
            <a:ext cx="269181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Gray is used to de-emphasize data that is less important. Use cool gray 3 or cool gray 7. See slide 7 for color formulas.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6291B9-3934-4063-92CB-952E3074B0C1}"/>
              </a:ext>
            </a:extLst>
          </p:cNvPr>
          <p:cNvSpPr txBox="1"/>
          <p:nvPr/>
        </p:nvSpPr>
        <p:spPr>
          <a:xfrm>
            <a:off x="3423928" y="1518067"/>
            <a:ext cx="1478266" cy="62180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 lvl="0"/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All elements have the same interior margins as text blocks.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0353041-E2CC-4859-B090-FB1874F4CF2C}"/>
              </a:ext>
            </a:extLst>
          </p:cNvPr>
          <p:cNvSpPr txBox="1"/>
          <p:nvPr/>
        </p:nvSpPr>
        <p:spPr>
          <a:xfrm>
            <a:off x="9387434" y="2412934"/>
            <a:ext cx="2691811" cy="1792846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no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When a chart or graphic, has more elements than can easily be aligned to the grid, align the outer edges of the group, top, bottom, left and right edges to the grid.</a:t>
            </a:r>
          </a:p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078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rPr>
              <a:t>It is preferable to keep the group aligned to the left border. 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DDA567A9-6728-4703-91CA-69DAAD270328}"/>
              </a:ext>
            </a:extLst>
          </p:cNvPr>
          <p:cNvSpPr/>
          <p:nvPr/>
        </p:nvSpPr>
        <p:spPr bwMode="auto">
          <a:xfrm>
            <a:off x="6605966" y="2406599"/>
            <a:ext cx="2778040" cy="2599632"/>
          </a:xfrm>
          <a:custGeom>
            <a:avLst/>
            <a:gdLst>
              <a:gd name="connsiteX0" fmla="*/ 2548890 w 2548890"/>
              <a:gd name="connsiteY0" fmla="*/ 2023110 h 2023110"/>
              <a:gd name="connsiteX1" fmla="*/ 2548890 w 2548890"/>
              <a:gd name="connsiteY1" fmla="*/ 0 h 2023110"/>
              <a:gd name="connsiteX2" fmla="*/ 0 w 2548890"/>
              <a:gd name="connsiteY2" fmla="*/ 0 h 202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8890" h="2023110">
                <a:moveTo>
                  <a:pt x="2548890" y="2023110"/>
                </a:moveTo>
                <a:lnTo>
                  <a:pt x="2548890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  <a:headEnd type="arrow" w="med" len="med"/>
            <a:tailEnd type="arrow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65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ADFE37-17AD-4F3F-8BF4-6D54766884AA}"/>
              </a:ext>
            </a:extLst>
          </p:cNvPr>
          <p:cNvCxnSpPr>
            <a:cxnSpLocks/>
          </p:cNvCxnSpPr>
          <p:nvPr/>
        </p:nvCxnSpPr>
        <p:spPr>
          <a:xfrm>
            <a:off x="712888" y="2215299"/>
            <a:ext cx="0" cy="243236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30836D8-1F69-4112-8E07-511F90390F48}"/>
              </a:ext>
            </a:extLst>
          </p:cNvPr>
          <p:cNvCxnSpPr/>
          <p:nvPr/>
        </p:nvCxnSpPr>
        <p:spPr>
          <a:xfrm>
            <a:off x="3720524" y="2406599"/>
            <a:ext cx="0" cy="448212"/>
          </a:xfrm>
          <a:prstGeom prst="lin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273400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4C11-2FDB-48B1-8F70-81B88BE16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46281C-2D16-438B-9439-E6EB9329AB2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539875"/>
          <a:ext cx="10515600" cy="463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4715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Power BIUG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F2C818"/>
      </a:accent1>
      <a:accent2>
        <a:srgbClr val="000000"/>
      </a:accent2>
      <a:accent3>
        <a:srgbClr val="D8D8D8"/>
      </a:accent3>
      <a:accent4>
        <a:srgbClr val="7F7F7F"/>
      </a:accent4>
      <a:accent5>
        <a:srgbClr val="262626"/>
      </a:accent5>
      <a:accent6>
        <a:srgbClr val="F2C818"/>
      </a:accent6>
      <a:hlink>
        <a:srgbClr val="F2C818"/>
      </a:hlink>
      <a:folHlink>
        <a:srgbClr val="7F7F7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668ECEE7772E40A435D2A32BCD7116" ma:contentTypeVersion="6" ma:contentTypeDescription="Create a new document." ma:contentTypeScope="" ma:versionID="c0f2ebf1fc1a405b34f5b7e2187754e0">
  <xsd:schema xmlns:xsd="http://www.w3.org/2001/XMLSchema" xmlns:xs="http://www.w3.org/2001/XMLSchema" xmlns:p="http://schemas.microsoft.com/office/2006/metadata/properties" xmlns:ns2="a07029ec-0a46-49e2-8887-aab9672a3f7b" xmlns:ns3="db5ad717-50eb-4823-8bfc-4520c62f796c" targetNamespace="http://schemas.microsoft.com/office/2006/metadata/properties" ma:root="true" ma:fieldsID="8feb8017f189dff18ee332e79b6ed017" ns2:_="" ns3:_="">
    <xsd:import namespace="a07029ec-0a46-49e2-8887-aab9672a3f7b"/>
    <xsd:import namespace="db5ad717-50eb-4823-8bfc-4520c62f796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7029ec-0a46-49e2-8887-aab9672a3f7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5ad717-50eb-4823-8bfc-4520c62f796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77F36D-8C47-422C-8497-30D34A4835F5}">
  <ds:schemaRefs>
    <ds:schemaRef ds:uri="http://www.w3.org/XML/1998/namespace"/>
    <ds:schemaRef ds:uri="http://purl.org/dc/terms/"/>
    <ds:schemaRef ds:uri="http://schemas.microsoft.com/office/2006/documentManagement/types"/>
    <ds:schemaRef ds:uri="http://purl.org/dc/elements/1.1/"/>
    <ds:schemaRef ds:uri="a07029ec-0a46-49e2-8887-aab9672a3f7b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A4608B8-558B-4209-B8AE-69B6835A1D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C21B5E-F8CA-4A59-9455-1E3F7FD8B298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</TotalTime>
  <Words>1152</Words>
  <Application>Microsoft Office PowerPoint</Application>
  <PresentationFormat>Widescreen</PresentationFormat>
  <Paragraphs>164</Paragraphs>
  <Slides>25</Slides>
  <Notes>17</Notes>
  <HiddenSlides>9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25</vt:i4>
      </vt:variant>
    </vt:vector>
  </HeadingPairs>
  <TitlesOfParts>
    <vt:vector size="35" baseType="lpstr">
      <vt:lpstr>Arial</vt:lpstr>
      <vt:lpstr>Arial Nova</vt:lpstr>
      <vt:lpstr>Arial Nova Light</vt:lpstr>
      <vt:lpstr>Calibri</vt:lpstr>
      <vt:lpstr>Calibri Light</vt:lpstr>
      <vt:lpstr>Helvetica Neue</vt:lpstr>
      <vt:lpstr>Segoe UI Light</vt:lpstr>
      <vt:lpstr>Office Theme</vt:lpstr>
      <vt:lpstr>1_Office Theme</vt:lpstr>
      <vt:lpstr>2_Office Theme</vt:lpstr>
      <vt:lpstr>PowerPoint Presentation</vt:lpstr>
      <vt:lpstr>Notes to the Presenter</vt:lpstr>
      <vt:lpstr>Presentation Best Practices</vt:lpstr>
      <vt:lpstr>Presentation Best Practices</vt:lpstr>
      <vt:lpstr>Example of Text Layout</vt:lpstr>
      <vt:lpstr>Slide Palette Info</vt:lpstr>
      <vt:lpstr>Chart Example</vt:lpstr>
      <vt:lpstr>Lots of data? Minimalize</vt:lpstr>
      <vt:lpstr>Chart Example</vt:lpstr>
      <vt:lpstr>Notes (hidden)</vt:lpstr>
      <vt:lpstr>PowerPoint Presentation</vt:lpstr>
      <vt:lpstr>Session Objectives</vt:lpstr>
      <vt:lpstr>Agenda</vt:lpstr>
      <vt:lpstr>PowerPoint Presentation</vt:lpstr>
      <vt:lpstr>City of Seattle Real Time Fire 911 Calls</vt:lpstr>
      <vt:lpstr>Azure Data Factory Concepts</vt:lpstr>
      <vt:lpstr>Data flow entities</vt:lpstr>
      <vt:lpstr>PowerPoint Presentation</vt:lpstr>
      <vt:lpstr>Mapping Data Flow: Load a Star Schema</vt:lpstr>
      <vt:lpstr>PowerPoint Presentation</vt:lpstr>
      <vt:lpstr>Wrangling Data Flow: Power Query at Scale</vt:lpstr>
      <vt:lpstr>PowerPoint Presentation</vt:lpstr>
      <vt:lpstr>PowerPoint Presentation</vt:lpstr>
      <vt:lpstr>Resources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Robust ETL Pipelines with Azure Data Factory</dc:title>
  <dc:creator>Tony McGovern</dc:creator>
  <cp:lastModifiedBy>Tony McGovern</cp:lastModifiedBy>
  <cp:revision>25</cp:revision>
  <dcterms:created xsi:type="dcterms:W3CDTF">2019-10-11T04:43:30Z</dcterms:created>
  <dcterms:modified xsi:type="dcterms:W3CDTF">2020-01-07T19:20:38Z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0x0101000B668ECEE7772E40A435D2A32BCD7116</vt:lpwstr>
  </property>
</Properties>
</file>

<file path=docProps/thumbnail.jpeg>
</file>